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  <p:embeddedFont>
      <p:font typeface="Maven Pro"/>
      <p:regular r:id="rId46"/>
      <p:bold r:id="rId47"/>
    </p:embeddedFont>
    <p:embeddedFont>
      <p:font typeface="Helvetica Neue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7FF2FC-D324-43FD-8476-B2802E476A00}">
  <a:tblStyle styleId="{297FF2FC-D324-43FD-8476-B2802E476A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7625">
              <a:solidFill>
                <a:srgbClr val="1C202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7625">
              <a:solidFill>
                <a:srgbClr val="1C202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7625">
              <a:solidFill>
                <a:srgbClr val="1C202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7625">
              <a:solidFill>
                <a:srgbClr val="1C202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7625">
              <a:solidFill>
                <a:srgbClr val="1C202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7625">
              <a:solidFill>
                <a:srgbClr val="1C202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8EC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Nunito-regular.fntdata"/><Relationship Id="rId41" Type="http://schemas.openxmlformats.org/officeDocument/2006/relationships/slide" Target="slides/slide35.xml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MavenPro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regular.fntdata"/><Relationship Id="rId47" Type="http://schemas.openxmlformats.org/officeDocument/2006/relationships/font" Target="fonts/MavenPro-bold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0d6318ec8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0d6318ec8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0791B"/>
                </a:solidFill>
                <a:latin typeface="Nunito"/>
                <a:ea typeface="Nunito"/>
                <a:cs typeface="Nunito"/>
                <a:sym typeface="Nunito"/>
              </a:rPr>
              <a:t>•Strategy and Solution: How clearly your team defines a strategy to predict kinase selectivity, whether through </a:t>
            </a:r>
            <a:r>
              <a:rPr lang="en" sz="1200">
                <a:solidFill>
                  <a:srgbClr val="C0791B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regression </a:t>
            </a:r>
            <a:r>
              <a:rPr lang="en" sz="1200">
                <a:solidFill>
                  <a:srgbClr val="C0791B"/>
                </a:solidFill>
                <a:latin typeface="Nunito"/>
                <a:ea typeface="Nunito"/>
                <a:cs typeface="Nunito"/>
                <a:sym typeface="Nunito"/>
              </a:rPr>
              <a:t>or classification, and how you plan to handle the dataset (e.g., using SMILES strings, molecular fingerprints, or protein embeddings).</a:t>
            </a:r>
            <a:endParaRPr sz="1200">
              <a:solidFill>
                <a:srgbClr val="C0791B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0791B"/>
                </a:solidFill>
                <a:latin typeface="Nunito"/>
                <a:ea typeface="Nunito"/>
                <a:cs typeface="Nunito"/>
                <a:sym typeface="Nunito"/>
              </a:rPr>
              <a:t>•Explanation and Justification: How effectively your team communicates the chosen approach, ensuring it is clear, complete, and well-justified. This includes explaining why specific machine learning models, tools (e.g., RDKit, ChemBERTa, ProteinBERT), or evaluation metrics (e.g., MSE, MAE, Zero-One Loss) were selected. 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0d6318ec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0d6318ec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0ee6c865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40ee6c865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0d6318ec8_3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40d6318ec8_3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- Used same train-test data subsets for all models to ensure a fair comparison of the models and reproducibility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0d6318ec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0d6318ec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0ee6c865f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0ee6c865f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0d6318ec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40d6318ec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- Used same train-test data subsets for all models to ensure a fair comparison of the models and reproducibility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0d6318ec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40d6318ec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0d6318ec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0d6318ec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0d6318ec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40d6318ec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0d6318ec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0d6318ec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0d6318e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40d6318e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0d6318ec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0d6318ec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0d6318ec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40d6318ec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0d6318ec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0d6318ec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40ee6c865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40ee6c865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40ee6c865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40ee6c865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40ee6c865f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40ee6c865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40d6318ec8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40d6318ec8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0ee6c865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40ee6c865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0d6318ec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0d6318ec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0d6318ec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0d6318ec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(Image) Inhibitors for Cyclin-dependent kinases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Kinase: </a:t>
            </a:r>
            <a:r>
              <a:rPr lang="en" sz="1200">
                <a:solidFill>
                  <a:schemeClr val="dk1"/>
                </a:solidFill>
              </a:rPr>
              <a:t>A type of enzyme (a protein that speeds up chemical reactions in the body) that adds chemicals called phosphates to other molecules, such as sugars or proteins.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Inhibitors: Enzyme inhibitors are molecules that interact with enzymes (temporary or permanent) in some way and reduce the rate of an enzyme-catalyzed reaction or prevent enzymes to work in a normal manner.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0ee6c865f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40ee6c865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40d6318ec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40d6318ec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40d6318ec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40d6318ec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0d6318ec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40d6318ec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0d6318ec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0d6318ec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0d6318ec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40d6318ec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0d6318ec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0d6318ec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Overview of the problem pt. 1: Key components of kinase selectivity prediction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0d6318ec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0d6318ec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Overview of the problem pt. 2: Key components of kinase selectivity prediction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Interpreting the Selectivity Score SSS</a:t>
            </a:r>
            <a:endParaRPr b="1" sz="1200">
              <a:solidFill>
                <a:srgbClr val="23313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33136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If SSS is </a:t>
            </a: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closer to 1</a:t>
            </a:r>
            <a:r>
              <a:rPr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→ The inhibitor binds to </a:t>
            </a: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many kinases</a:t>
            </a:r>
            <a:r>
              <a:rPr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→ </a:t>
            </a: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Low selectivity (more promiscuous)</a:t>
            </a:r>
            <a:endParaRPr b="1" sz="1200">
              <a:solidFill>
                <a:srgbClr val="23313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136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If SSS is </a:t>
            </a: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closer to 0</a:t>
            </a:r>
            <a:r>
              <a:rPr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→ The inhibitor binds to </a:t>
            </a: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few kinases</a:t>
            </a:r>
            <a:r>
              <a:rPr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→ </a:t>
            </a: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High selectivity (more specific)</a:t>
            </a:r>
            <a:endParaRPr b="1" sz="1200">
              <a:solidFill>
                <a:srgbClr val="23313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Relationship Between nnn and Selectivity</a:t>
            </a:r>
            <a:endParaRPr b="1" sz="1200">
              <a:solidFill>
                <a:srgbClr val="23313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Since SSS and nnn are </a:t>
            </a: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directly proportional</a:t>
            </a:r>
            <a:r>
              <a:rPr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, a </a:t>
            </a: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higher nnn (more kinases bound) results in a higher SSS, which means lower selectivity</a:t>
            </a:r>
            <a:r>
              <a:rPr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</a:t>
            </a:r>
            <a:endParaRPr sz="1200">
              <a:solidFill>
                <a:srgbClr val="23313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33136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Higher SSS (closer to 1) → Lower selectivity → The inhibitor is binding to many kinases (not specific).</a:t>
            </a:r>
            <a:endParaRPr b="1" sz="1200">
              <a:solidFill>
                <a:srgbClr val="23313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136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23313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Lower SSS (closer to 0) → Higher selectivity → The inhibitor binds to only a few kinases (very specific).</a:t>
            </a:r>
            <a:endParaRPr sz="12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0d6318ec8_3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0d6318ec8_3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keep this slide?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0d6318ec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0d6318ec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0d6318ec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0d6318ec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0d6318ec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0d6318ec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509025" y="1566950"/>
            <a:ext cx="8003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1: Predict Kinase Selectivity Using Machine Learning </a:t>
            </a:r>
            <a:r>
              <a:rPr b="0" lang="en"/>
              <a:t>(Molecular Forecaster)</a:t>
            </a:r>
            <a:endParaRPr b="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51684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Team: </a:t>
            </a:r>
            <a:r>
              <a:rPr b="1" lang="en" sz="2400"/>
              <a:t>Hack the Pharma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Presenters: Swagat, Allena, Maria, Kini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Dataset Handling and Tools</a:t>
            </a:r>
            <a:endParaRPr/>
          </a:p>
        </p:txBody>
      </p:sp>
      <p:sp>
        <p:nvSpPr>
          <p:cNvPr id="337" name="Google Shape;337;p22"/>
          <p:cNvSpPr txBox="1"/>
          <p:nvPr>
            <p:ph idx="1" type="body"/>
          </p:nvPr>
        </p:nvSpPr>
        <p:spPr>
          <a:xfrm>
            <a:off x="1303800" y="1390400"/>
            <a:ext cx="7030500" cy="3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Dataset Handling: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136"/>
                </a:solidFill>
              </a:rPr>
              <a:t>SMILES strings, </a:t>
            </a:r>
            <a:r>
              <a:rPr lang="en" sz="1600">
                <a:solidFill>
                  <a:srgbClr val="233136"/>
                </a:solidFill>
              </a:rPr>
              <a:t>molecular</a:t>
            </a:r>
            <a:r>
              <a:rPr lang="en" sz="1600">
                <a:solidFill>
                  <a:srgbClr val="233136"/>
                </a:solidFill>
              </a:rPr>
              <a:t> fingerprint (RDKit), protein embedding (dimension reduction using SVD)</a:t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Tools: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136"/>
                </a:solidFill>
              </a:rPr>
              <a:t>RDKit, ChemBERTa</a:t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136"/>
              </a:solidFill>
            </a:endParaRPr>
          </a:p>
        </p:txBody>
      </p:sp>
      <p:pic>
        <p:nvPicPr>
          <p:cNvPr id="338" name="Google Shape;338;p22" title="svd_dim_reduction_kinase_A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250" y="2446935"/>
            <a:ext cx="4220800" cy="2519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/>
        </p:nvSpPr>
        <p:spPr>
          <a:xfrm>
            <a:off x="1037275" y="885425"/>
            <a:ext cx="7411800" cy="3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Extraction</a:t>
            </a:r>
            <a:endParaRPr b="1"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20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2024"/>
                </a:solidFill>
                <a:latin typeface="Nunito"/>
                <a:ea typeface="Nunito"/>
                <a:cs typeface="Nunito"/>
                <a:sym typeface="Nunito"/>
              </a:rPr>
              <a:t>The system employs state-of-the-art representation learning:</a:t>
            </a:r>
            <a:endParaRPr>
              <a:solidFill>
                <a:srgbClr val="1C20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20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400"/>
              <a:buFont typeface="Nunito"/>
              <a:buAutoNum type="arabicPeriod"/>
            </a:pPr>
            <a:r>
              <a:rPr lang="en">
                <a:solidFill>
                  <a:srgbClr val="1C2024"/>
                </a:solidFill>
                <a:latin typeface="Nunito"/>
                <a:ea typeface="Nunito"/>
                <a:cs typeface="Nunito"/>
                <a:sym typeface="Nunito"/>
              </a:rPr>
              <a:t>Protein Features (Kinases):</a:t>
            </a:r>
            <a:endParaRPr>
              <a:solidFill>
                <a:srgbClr val="1C20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1C2024"/>
                </a:solidFill>
                <a:latin typeface="Nunito"/>
                <a:ea typeface="Nunito"/>
                <a:cs typeface="Nunito"/>
                <a:sym typeface="Nunito"/>
              </a:rPr>
              <a:t>ProtBERT embeddings from protein sequences fetched via NCBI</a:t>
            </a:r>
            <a:endParaRPr>
              <a:solidFill>
                <a:srgbClr val="1C20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1C2024"/>
                </a:solidFill>
                <a:latin typeface="Nunito"/>
                <a:ea typeface="Nunito"/>
                <a:cs typeface="Nunito"/>
                <a:sym typeface="Nunito"/>
              </a:rPr>
              <a:t>CLS token representation as sequence embedding</a:t>
            </a:r>
            <a:endParaRPr>
              <a:solidFill>
                <a:srgbClr val="1C20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20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400"/>
              <a:buFont typeface="Nunito"/>
              <a:buAutoNum type="arabicPeriod"/>
            </a:pPr>
            <a:r>
              <a:rPr lang="en">
                <a:solidFill>
                  <a:srgbClr val="1C2024"/>
                </a:solidFill>
                <a:latin typeface="Nunito"/>
                <a:ea typeface="Nunito"/>
                <a:cs typeface="Nunito"/>
                <a:sym typeface="Nunito"/>
              </a:rPr>
              <a:t>Chemical Features (Compounds):</a:t>
            </a:r>
            <a:endParaRPr>
              <a:solidFill>
                <a:srgbClr val="1C20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1C2024"/>
                </a:solidFill>
                <a:latin typeface="Nunito"/>
                <a:ea typeface="Nunito"/>
                <a:cs typeface="Nunito"/>
                <a:sym typeface="Nunito"/>
              </a:rPr>
              <a:t>ChemBERTa embeddings from SMILES strings</a:t>
            </a:r>
            <a:endParaRPr>
              <a:solidFill>
                <a:srgbClr val="1C20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1C2024"/>
                </a:solidFill>
                <a:latin typeface="Nunito"/>
                <a:ea typeface="Nunito"/>
                <a:cs typeface="Nunito"/>
                <a:sym typeface="Nunito"/>
              </a:rPr>
              <a:t>Multiple fingerprint types (ECFP4, ECFP6, MACCS keys)</a:t>
            </a:r>
            <a:endParaRPr>
              <a:solidFill>
                <a:srgbClr val="1C20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1C2024"/>
                </a:solidFill>
                <a:latin typeface="Nunito"/>
                <a:ea typeface="Nunito"/>
                <a:cs typeface="Nunito"/>
                <a:sym typeface="Nunito"/>
              </a:rPr>
              <a:t>Concatenation of embeddings and fingerprints for rich representation</a:t>
            </a:r>
            <a:endParaRPr>
              <a:solidFill>
                <a:srgbClr val="1C20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title"/>
          </p:nvPr>
        </p:nvSpPr>
        <p:spPr>
          <a:xfrm>
            <a:off x="504850" y="179747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Training</a:t>
            </a:r>
            <a:endParaRPr/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Models</a:t>
            </a:r>
            <a:endParaRPr/>
          </a:p>
        </p:txBody>
      </p:sp>
      <p:sp>
        <p:nvSpPr>
          <p:cNvPr id="354" name="Google Shape;354;p25"/>
          <p:cNvSpPr txBox="1"/>
          <p:nvPr>
            <p:ph idx="1" type="body"/>
          </p:nvPr>
        </p:nvSpPr>
        <p:spPr>
          <a:xfrm>
            <a:off x="1303800" y="1508750"/>
            <a:ext cx="7030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Linear regression: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</a:rPr>
              <a:t>It serves as a </a:t>
            </a:r>
            <a:r>
              <a:rPr b="1" lang="en" sz="1250">
                <a:solidFill>
                  <a:srgbClr val="000000"/>
                </a:solidFill>
              </a:rPr>
              <a:t>baseline model</a:t>
            </a:r>
            <a:r>
              <a:rPr lang="en" sz="1250">
                <a:solidFill>
                  <a:srgbClr val="000000"/>
                </a:solidFill>
              </a:rPr>
              <a:t> to compare against more complex approaches. Helps identify whether a simple linear relationship exists in the data. Fast and interpretable, making it easy to analyze feature importance.</a:t>
            </a:r>
            <a:endParaRPr sz="125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XGBoost: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Handles </a:t>
            </a:r>
            <a:r>
              <a:rPr b="1" lang="en" sz="1400">
                <a:solidFill>
                  <a:srgbClr val="000000"/>
                </a:solidFill>
              </a:rPr>
              <a:t>non-linear relationships</a:t>
            </a:r>
            <a:r>
              <a:rPr lang="en" sz="1400">
                <a:solidFill>
                  <a:srgbClr val="000000"/>
                </a:solidFill>
              </a:rPr>
              <a:t> well, making it a great improvement over Linear Regression. Uses </a:t>
            </a:r>
            <a:r>
              <a:rPr b="1" lang="en" sz="1400">
                <a:solidFill>
                  <a:srgbClr val="000000"/>
                </a:solidFill>
              </a:rPr>
              <a:t>gradient boosting</a:t>
            </a:r>
            <a:r>
              <a:rPr lang="en" sz="1400">
                <a:solidFill>
                  <a:srgbClr val="000000"/>
                </a:solidFill>
              </a:rPr>
              <a:t>, which iteratively improves performance. Efficient with large datasets and handles missing data effectively.</a:t>
            </a:r>
            <a:endParaRPr sz="14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Random Forest: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</a:rPr>
              <a:t>Reduces overfitting</a:t>
            </a:r>
            <a:r>
              <a:rPr lang="en" sz="1250">
                <a:solidFill>
                  <a:srgbClr val="000000"/>
                </a:solidFill>
              </a:rPr>
              <a:t> compared to a single decision tree by averaging multiple models. Works well with both </a:t>
            </a:r>
            <a:r>
              <a:rPr b="1" lang="en" sz="1250">
                <a:solidFill>
                  <a:srgbClr val="000000"/>
                </a:solidFill>
              </a:rPr>
              <a:t>linear and non-linear relationships</a:t>
            </a:r>
            <a:r>
              <a:rPr lang="en" sz="1250">
                <a:solidFill>
                  <a:srgbClr val="000000"/>
                </a:solidFill>
              </a:rPr>
              <a:t>. More </a:t>
            </a:r>
            <a:r>
              <a:rPr b="1" lang="en" sz="1250">
                <a:solidFill>
                  <a:srgbClr val="000000"/>
                </a:solidFill>
              </a:rPr>
              <a:t>interpretable</a:t>
            </a:r>
            <a:r>
              <a:rPr lang="en" sz="1250">
                <a:solidFill>
                  <a:srgbClr val="000000"/>
                </a:solidFill>
              </a:rPr>
              <a:t> than XGBoost, making it useful for understanding feature importance.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</a:t>
            </a:r>
            <a:endParaRPr/>
          </a:p>
        </p:txBody>
      </p:sp>
      <p:sp>
        <p:nvSpPr>
          <p:cNvPr id="360" name="Google Shape;360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</a:rPr>
              <a:t>Linear Regression with XGBoost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– This provides a simple benchmark to compare against more complex models.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We used XGBoost to enhance traditional linear regression, making it more robust while still serving as a simple reference model.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</a:t>
            </a:r>
            <a:endParaRPr/>
          </a:p>
        </p:txBody>
      </p:sp>
      <p:sp>
        <p:nvSpPr>
          <p:cNvPr id="366" name="Google Shape;366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</a:rPr>
              <a:t>XGBoost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– A powerful gradient boosting algorithm that builds multiple decision trees sequentially, correcting errors at each step to improve accuracy.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</a:rPr>
              <a:t>Random Forest </a:t>
            </a:r>
            <a:r>
              <a:rPr lang="en" sz="1600">
                <a:solidFill>
                  <a:srgbClr val="000000"/>
                </a:solidFill>
              </a:rPr>
              <a:t>– Uses multiple decision trees trained on random subsets of the data and averages their predictions to improve stability and reduce overfitting.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600">
                <a:solidFill>
                  <a:schemeClr val="dk1"/>
                </a:solidFill>
              </a:rPr>
              <a:t>K-Nearest Neighbor </a:t>
            </a:r>
            <a:r>
              <a:rPr lang="en" sz="1600">
                <a:solidFill>
                  <a:srgbClr val="000000"/>
                </a:solidFill>
              </a:rPr>
              <a:t>– A distance-based algorithm that predicts outcomes by considering the 'k' closest data points, making it useful for capturing local patterns.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8" title="Screenshot 2025-03-16 at 12.42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574" y="381475"/>
            <a:ext cx="6158501" cy="43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000" y="347650"/>
            <a:ext cx="59436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0" title="Screenshot 2025-03-16 at 12.43.1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50" y="375075"/>
            <a:ext cx="6600426" cy="46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1" title="Screenshot 2025-03-16 at 12.42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50" y="368263"/>
            <a:ext cx="6267499" cy="46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542800" y="453925"/>
            <a:ext cx="36570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84" name="Google Shape;284;p14"/>
          <p:cNvSpPr txBox="1"/>
          <p:nvPr/>
        </p:nvSpPr>
        <p:spPr>
          <a:xfrm>
            <a:off x="542800" y="1314250"/>
            <a:ext cx="6504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Background</a:t>
            </a:r>
            <a:endParaRPr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aven Pro"/>
              <a:buAutoNum type="arabicPeriod"/>
            </a:pPr>
            <a:r>
              <a:rPr lang="en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 Processing Pipeline</a:t>
            </a:r>
            <a:endParaRPr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aven Pro"/>
              <a:buAutoNum type="arabicPeriod"/>
            </a:pPr>
            <a:r>
              <a:rPr lang="en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Models and Training</a:t>
            </a:r>
            <a:endParaRPr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aven Pro"/>
              <a:buAutoNum type="arabicPeriod"/>
            </a:pPr>
            <a:r>
              <a:rPr lang="en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Evaluation Metrics</a:t>
            </a:r>
            <a:endParaRPr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aven Pro"/>
              <a:buAutoNum type="arabicPeriod"/>
            </a:pPr>
            <a:r>
              <a:rPr lang="en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PERFORMANCE ON NEW TEST SET</a:t>
            </a:r>
            <a:endParaRPr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aven Pro"/>
              <a:buAutoNum type="arabicPeriod"/>
            </a:pPr>
            <a:r>
              <a:rPr lang="en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Results</a:t>
            </a:r>
            <a:endParaRPr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aven Pro"/>
              <a:buAutoNum type="arabicPeriod"/>
            </a:pPr>
            <a:r>
              <a:rPr lang="en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Discussion</a:t>
            </a:r>
            <a:endParaRPr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Exploration: </a:t>
            </a:r>
            <a:r>
              <a:rPr lang="en"/>
              <a:t>K-Nearest Neighbors Regression (KNN)</a:t>
            </a:r>
            <a:endParaRPr/>
          </a:p>
        </p:txBody>
      </p:sp>
      <p:sp>
        <p:nvSpPr>
          <p:cNvPr id="392" name="Google Shape;392;p32"/>
          <p:cNvSpPr txBox="1"/>
          <p:nvPr>
            <p:ph idx="1" type="body"/>
          </p:nvPr>
        </p:nvSpPr>
        <p:spPr>
          <a:xfrm>
            <a:off x="501825" y="1597875"/>
            <a:ext cx="7960200" cy="31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84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882" lvl="0" marL="45720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KNN regression predicts the target value by averaging the targets of the nearest neighbors. It’s a simple and interpretable model, but computationally expensive for large datasets.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it's good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KNN can capture non-linear relationships, making it useful for biological data where the relationship between features and the target may not be linear.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When the dataset is not too large and you want a simple model that doesn’t require explicit parameter tuning (apart from selecting K).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Model: Random Forest Regression</a:t>
            </a:r>
            <a:endParaRPr/>
          </a:p>
        </p:txBody>
      </p:sp>
      <p:sp>
        <p:nvSpPr>
          <p:cNvPr id="398" name="Google Shape;398;p33"/>
          <p:cNvSpPr txBox="1"/>
          <p:nvPr>
            <p:ph idx="1" type="body"/>
          </p:nvPr>
        </p:nvSpPr>
        <p:spPr>
          <a:xfrm>
            <a:off x="406100" y="1418800"/>
            <a:ext cx="83301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Description:</a:t>
            </a:r>
            <a:br>
              <a:rPr b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Regression is an ensemble learning method that builds multiple decision trees and averages their predictions to improve accuracy and reduce overfitting. Each tree is trained on a random subset of the data (bootstrapping), and random feature selection ensures diversity among the trees.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It’s Good:</a:t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Handles </a:t>
            </a:r>
            <a:r>
              <a:rPr b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non-linear relationships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well.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</a:t>
            </a:r>
            <a:r>
              <a:rPr b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overfitting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averaging multiple trees.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handle </a:t>
            </a:r>
            <a:r>
              <a:rPr b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data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averaging predictions across trees.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</a:t>
            </a:r>
            <a:r>
              <a:rPr b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helping in interpretability.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 well with </a:t>
            </a:r>
            <a:r>
              <a:rPr b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datasets and high-dimensional data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Resistant to </a:t>
            </a:r>
            <a:r>
              <a:rPr b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as extreme values do not dominate predictions.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3"/>
          <p:cNvSpPr txBox="1"/>
          <p:nvPr/>
        </p:nvSpPr>
        <p:spPr>
          <a:xfrm>
            <a:off x="0" y="0"/>
            <a:ext cx="728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Training dataset metrics: 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Relative MSE: 0.45042300653067674, Relative MAE: 0.48265511598915956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Features</a:t>
            </a:r>
            <a:endParaRPr/>
          </a:p>
        </p:txBody>
      </p:sp>
      <p:sp>
        <p:nvSpPr>
          <p:cNvPr id="405" name="Google Shape;405;p34"/>
          <p:cNvSpPr txBox="1"/>
          <p:nvPr>
            <p:ph idx="1" type="body"/>
          </p:nvPr>
        </p:nvSpPr>
        <p:spPr>
          <a:xfrm>
            <a:off x="613550" y="1530500"/>
            <a:ext cx="7720800" cy="30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5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345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ct val="100000"/>
              <a:buFont typeface="Arial"/>
              <a:buAutoNum type="arabicPeriod"/>
            </a:pPr>
            <a:r>
              <a:rPr lang="en" sz="1425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Selectivity Calculation: The code can derive selectivity scores from predicted Kd values, allowing assessment of how well the models capture the selectivity profiles of compounds.</a:t>
            </a:r>
            <a:endParaRPr sz="1425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5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345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ct val="100000"/>
              <a:buFont typeface="Arial"/>
              <a:buAutoNum type="arabicPeriod"/>
            </a:pPr>
            <a:r>
              <a:rPr lang="en" sz="1425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Bimodal Distribution Handling: The pipeline is designed to handle the highly bimodal nature of kinase binding data, where most values are either potent or at the ceiling.</a:t>
            </a:r>
            <a:endParaRPr sz="1425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5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345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ct val="100000"/>
              <a:buFont typeface="Arial"/>
              <a:buAutoNum type="arabicPeriod"/>
            </a:pPr>
            <a:r>
              <a:rPr lang="en" sz="1425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Comprehensive Evaluation: Multiple evaluation approaches ensure that performance is assessed holistically, considering both direct binding prediction and overall selectivity profiles.</a:t>
            </a:r>
            <a:endParaRPr sz="1425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5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345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ct val="100000"/>
              <a:buFont typeface="Arial"/>
              <a:buAutoNum type="arabicPeriod"/>
            </a:pPr>
            <a:r>
              <a:rPr lang="en" sz="1425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Efficiency: Feature caching, parallel data loading, and CUDA support ensure efficient training on large datasets.</a:t>
            </a:r>
            <a:endParaRPr sz="1425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/>
          <p:nvPr>
            <p:ph type="title"/>
          </p:nvPr>
        </p:nvSpPr>
        <p:spPr>
          <a:xfrm>
            <a:off x="472925" y="15262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>
            <p:ph idx="1" type="body"/>
          </p:nvPr>
        </p:nvSpPr>
        <p:spPr>
          <a:xfrm>
            <a:off x="1303800" y="497900"/>
            <a:ext cx="7030500" cy="4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For regression: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136"/>
                </a:solidFill>
              </a:rPr>
              <a:t>MAE and RMSE of predicted K</a:t>
            </a:r>
            <a:r>
              <a:rPr baseline="-25000" lang="en" sz="1600">
                <a:solidFill>
                  <a:srgbClr val="233136"/>
                </a:solidFill>
              </a:rPr>
              <a:t>d</a:t>
            </a:r>
            <a:r>
              <a:rPr lang="en" sz="1600">
                <a:solidFill>
                  <a:srgbClr val="233136"/>
                </a:solidFill>
              </a:rPr>
              <a:t> values</a:t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136"/>
                </a:solidFill>
              </a:rPr>
              <a:t>Classification accuracy at 300 nM and 3000 nM thresholds</a:t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136"/>
                </a:solidFill>
              </a:rPr>
              <a:t>MSE of calculated selectivity scores vs true scores</a:t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For classification: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2024"/>
                </a:solidFill>
              </a:rPr>
              <a:t>Accuracy, ROC-AUC, and PR-AUC</a:t>
            </a:r>
            <a:endParaRPr sz="1600">
              <a:solidFill>
                <a:srgbClr val="1C202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136"/>
                </a:solidFill>
              </a:rPr>
              <a:t>MSE of selectivity scores derived from classification predictions </a:t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For selectivity: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136"/>
                </a:solidFill>
              </a:rPr>
              <a:t>MSE and RMSE of of directly predicted selectivity scores</a:t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136"/>
                </a:solidFill>
              </a:rPr>
              <a:t>Pearson correlation with true selectivity scores</a:t>
            </a:r>
            <a:endParaRPr sz="1600">
              <a:solidFill>
                <a:srgbClr val="233136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/>
          <p:nvPr>
            <p:ph type="title"/>
          </p:nvPr>
        </p:nvSpPr>
        <p:spPr>
          <a:xfrm>
            <a:off x="504850" y="99957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on new test set</a:t>
            </a:r>
            <a:endParaRPr/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26" name="Google Shape;426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table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Interpretation: Relative MSE/MAE</a:t>
            </a:r>
            <a:endParaRPr/>
          </a:p>
        </p:txBody>
      </p:sp>
      <p:sp>
        <p:nvSpPr>
          <p:cNvPr id="432" name="Google Shape;432;p39"/>
          <p:cNvSpPr txBox="1"/>
          <p:nvPr/>
        </p:nvSpPr>
        <p:spPr>
          <a:xfrm>
            <a:off x="586800" y="1819250"/>
            <a:ext cx="79704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024"/>
                </a:solidFill>
              </a:rPr>
              <a:t>The "Relative MSE" values compare your model's error to simply predicting the mean value:</a:t>
            </a:r>
            <a:endParaRPr sz="1200">
              <a:solidFill>
                <a:srgbClr val="1C20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200"/>
              <a:buChar char="●"/>
            </a:pPr>
            <a:r>
              <a:rPr lang="en" sz="1200">
                <a:solidFill>
                  <a:srgbClr val="1C2024"/>
                </a:solidFill>
              </a:rPr>
              <a:t>Values &gt; 1: Model performs worse than predicting the mean </a:t>
            </a:r>
            <a:r>
              <a:rPr lang="en" sz="1200">
                <a:solidFill>
                  <a:srgbClr val="1C2024"/>
                </a:solidFill>
              </a:rPr>
              <a:t>K_d  or S_inhibitor</a:t>
            </a:r>
            <a:endParaRPr sz="1200">
              <a:solidFill>
                <a:srgbClr val="1C202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1C202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200"/>
              <a:buChar char="●"/>
            </a:pPr>
            <a:r>
              <a:rPr lang="en" sz="1200">
                <a:solidFill>
                  <a:srgbClr val="1C2024"/>
                </a:solidFill>
              </a:rPr>
              <a:t>Values = 1: Model performs equal to predicting the mean K_d or S_inhibitor</a:t>
            </a:r>
            <a:endParaRPr sz="1200">
              <a:solidFill>
                <a:srgbClr val="1C20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200"/>
              <a:buChar char="●"/>
            </a:pPr>
            <a:r>
              <a:rPr lang="en" sz="1200">
                <a:solidFill>
                  <a:srgbClr val="1C2024"/>
                </a:solidFill>
              </a:rPr>
              <a:t>Values &lt; 1: Model performs better than predicting the mean </a:t>
            </a:r>
            <a:r>
              <a:rPr lang="en" sz="1200">
                <a:solidFill>
                  <a:srgbClr val="1C2024"/>
                </a:solidFill>
              </a:rPr>
              <a:t>K_d or S_inhibitor</a:t>
            </a:r>
            <a:endParaRPr sz="1200">
              <a:solidFill>
                <a:srgbClr val="1C2024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/>
          <p:nvPr>
            <p:ph type="title"/>
          </p:nvPr>
        </p:nvSpPr>
        <p:spPr>
          <a:xfrm>
            <a:off x="488875" y="17815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443" name="Google Shape;443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Baseline: R² Score: 0.2355, Relative MSE: 0.7645, Relative Modified MAE: 0.3512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Forest: Relative MSE: 0.4504, Relative MAE: 0.4826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568675" y="1534025"/>
            <a:ext cx="5343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150" y="607825"/>
            <a:ext cx="3772475" cy="38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/>
        </p:nvSpPr>
        <p:spPr>
          <a:xfrm>
            <a:off x="4689163" y="3697850"/>
            <a:ext cx="3182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2"/>
          <p:cNvPicPr preferRelativeResize="0"/>
          <p:nvPr/>
        </p:nvPicPr>
        <p:blipFill rotWithShape="1">
          <a:blip r:embed="rId3">
            <a:alphaModFix/>
          </a:blip>
          <a:srcRect b="81789" l="0" r="61470" t="0"/>
          <a:stretch/>
        </p:blipFill>
        <p:spPr>
          <a:xfrm>
            <a:off x="287250" y="1836175"/>
            <a:ext cx="4398900" cy="16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 b="0" l="0" r="0" t="18019"/>
          <a:stretch/>
        </p:blipFill>
        <p:spPr>
          <a:xfrm>
            <a:off x="4937850" y="1482312"/>
            <a:ext cx="3902925" cy="247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>
            <a:off x="1308525" y="654275"/>
            <a:ext cx="674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C2024"/>
                </a:solidFill>
              </a:rPr>
              <a:t>Highest/Lowest Ranked Compounds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43"/>
          <p:cNvGraphicFramePr/>
          <p:nvPr/>
        </p:nvGraphicFramePr>
        <p:xfrm>
          <a:off x="1230375" y="160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{297FF2FC-D324-43FD-8476-B2802E476A00}</a:tableStyleId>
              </a:tblPr>
              <a:tblGrid>
                <a:gridCol w="1687500"/>
                <a:gridCol w="1355975"/>
                <a:gridCol w="1445575"/>
                <a:gridCol w="1454550"/>
              </a:tblGrid>
              <a:tr h="641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C2024"/>
                          </a:solidFill>
                        </a:rPr>
                        <a:t>Model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C2024"/>
                          </a:solidFill>
                        </a:rPr>
                        <a:t>S(300) Rel. MSE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C2024"/>
                          </a:solidFill>
                        </a:rPr>
                        <a:t>S(3000) Rel. MSE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C2024"/>
                          </a:solidFill>
                        </a:rPr>
                        <a:t>Best At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Regression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1.1376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2.4987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Neither threshold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300 nM Classification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1.0131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1.7535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S(300) prediction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3000 nM Classification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1.9362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1.1110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C2024"/>
                          </a:solidFill>
                        </a:rPr>
                        <a:t>S(3000) prediction</a:t>
                      </a:r>
                      <a:endParaRPr sz="1200">
                        <a:solidFill>
                          <a:srgbClr val="1C2024"/>
                        </a:solidFill>
                      </a:endParaRPr>
                    </a:p>
                  </a:txBody>
                  <a:tcPr marT="63500" marB="63500" marR="63500" marL="63500">
                    <a:lnL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C20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6" name="Google Shape;456;p43"/>
          <p:cNvSpPr txBox="1"/>
          <p:nvPr/>
        </p:nvSpPr>
        <p:spPr>
          <a:xfrm>
            <a:off x="1230375" y="604950"/>
            <a:ext cx="78090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024"/>
                </a:solidFill>
              </a:rPr>
              <a:t>All models show Relative MSE values &gt; 1, indicating challenges in accurately predicting selectivity scores:</a:t>
            </a:r>
            <a:endParaRPr sz="1300">
              <a:solidFill>
                <a:srgbClr val="1C2024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/>
          <p:nvPr>
            <p:ph type="title"/>
          </p:nvPr>
        </p:nvSpPr>
        <p:spPr>
          <a:xfrm>
            <a:off x="488875" y="17815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"/>
          <p:cNvSpPr txBox="1"/>
          <p:nvPr>
            <p:ph type="title"/>
          </p:nvPr>
        </p:nvSpPr>
        <p:spPr>
          <a:xfrm>
            <a:off x="1303800" y="758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Selectivity Classification Patterns/Limitations</a:t>
            </a:r>
            <a:endParaRPr/>
          </a:p>
        </p:txBody>
      </p:sp>
      <p:sp>
        <p:nvSpPr>
          <p:cNvPr id="467" name="Google Shape;467;p45"/>
          <p:cNvSpPr txBox="1"/>
          <p:nvPr>
            <p:ph idx="1" type="body"/>
          </p:nvPr>
        </p:nvSpPr>
        <p:spPr>
          <a:xfrm>
            <a:off x="984625" y="1757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Regression model: Most balanced distribution, with 38 low, 19 medium, and 3 high selectivity compounds</a:t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300 nM model: Strongly biased toward "Low" (58 compounds) with only 2 "High" and no "Medium"</a:t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3000 nM model: Still biased toward "Low" (53 compounds) but predicted 7 "High"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Observations of Visualizations</a:t>
            </a:r>
            <a:endParaRPr/>
          </a:p>
        </p:txBody>
      </p:sp>
      <p:sp>
        <p:nvSpPr>
          <p:cNvPr id="473" name="Google Shape;473;p46"/>
          <p:cNvSpPr txBox="1"/>
          <p:nvPr>
            <p:ph idx="1" type="body"/>
          </p:nvPr>
        </p:nvSpPr>
        <p:spPr>
          <a:xfrm>
            <a:off x="565675" y="1597875"/>
            <a:ext cx="46599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Binary Predictions: All models tend to predict either very low (~0) or very high (~0.85) selectivity, with few intermediate values. This suggests the models struggle with nuanced predictions.</a:t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S(300) vs. S(3000) Correlation: The bottom-left plot for each model shows a strong correlation between predicted S(300) and S(3000), which is biologically reasonable.</a:t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Mismatch Patterns: In all models, there are compounds with moderate true selectivity (~0.4-0.6) that are predicted as either very selective or not selective at all.</a:t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ct val="100000"/>
              <a:buFont typeface="Arial"/>
              <a:buAutoNum type="arabicPeriod"/>
            </a:pPr>
            <a:r>
              <a:rPr lang="en" sz="1200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Specialization Effect: Each classification model performs best on its trained threshold (300 nM model better at S(300), 3000 nM model better at S(3000)).</a:t>
            </a:r>
            <a:endParaRPr sz="1200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46"/>
          <p:cNvPicPr preferRelativeResize="0"/>
          <p:nvPr/>
        </p:nvPicPr>
        <p:blipFill rotWithShape="1">
          <a:blip r:embed="rId3">
            <a:alphaModFix/>
          </a:blip>
          <a:srcRect b="0" l="0" r="0" t="18553"/>
          <a:stretch/>
        </p:blipFill>
        <p:spPr>
          <a:xfrm>
            <a:off x="5299725" y="1937049"/>
            <a:ext cx="3844275" cy="24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/>
          <p:nvPr>
            <p:ph type="title"/>
          </p:nvPr>
        </p:nvSpPr>
        <p:spPr>
          <a:xfrm>
            <a:off x="319350" y="1837775"/>
            <a:ext cx="27837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You!</a:t>
            </a:r>
            <a:endParaRPr sz="6000"/>
          </a:p>
        </p:txBody>
      </p:sp>
      <p:pic>
        <p:nvPicPr>
          <p:cNvPr id="480" name="Google Shape;480;p47"/>
          <p:cNvPicPr preferRelativeResize="0"/>
          <p:nvPr/>
        </p:nvPicPr>
        <p:blipFill rotWithShape="1">
          <a:blip r:embed="rId3">
            <a:alphaModFix/>
          </a:blip>
          <a:srcRect b="12932" l="0" r="8223" t="10268"/>
          <a:stretch/>
        </p:blipFill>
        <p:spPr>
          <a:xfrm>
            <a:off x="3439850" y="1207551"/>
            <a:ext cx="4977300" cy="312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297650" y="575575"/>
            <a:ext cx="65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Kinase selectivity prediction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311700" y="1433500"/>
            <a:ext cx="4153200" cy="31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136"/>
                </a:solidFill>
              </a:rPr>
              <a:t>Many kinase inhibitors exhibit </a:t>
            </a:r>
            <a:r>
              <a:rPr b="1" lang="en" sz="1600">
                <a:solidFill>
                  <a:schemeClr val="dk1"/>
                </a:solidFill>
              </a:rPr>
              <a:t>off-target activity</a:t>
            </a:r>
            <a:r>
              <a:rPr lang="en" sz="1600">
                <a:solidFill>
                  <a:srgbClr val="233136"/>
                </a:solidFill>
              </a:rPr>
              <a:t>:</a:t>
            </a:r>
            <a:endParaRPr sz="1600">
              <a:solidFill>
                <a:srgbClr val="233136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3136"/>
              </a:buClr>
              <a:buSzPts val="1400"/>
              <a:buChar char="-"/>
            </a:pPr>
            <a:r>
              <a:rPr lang="en" sz="1400">
                <a:solidFill>
                  <a:srgbClr val="233136"/>
                </a:solidFill>
              </a:rPr>
              <a:t>toxicity and side effects </a:t>
            </a:r>
            <a:r>
              <a:rPr lang="en" sz="1400">
                <a:solidFill>
                  <a:srgbClr val="233136"/>
                </a:solidFill>
              </a:rPr>
              <a:t>(binding to unintended kinases)</a:t>
            </a:r>
            <a:r>
              <a:rPr lang="en" sz="1400">
                <a:solidFill>
                  <a:srgbClr val="233136"/>
                </a:solidFill>
              </a:rPr>
              <a:t>,</a:t>
            </a:r>
            <a:endParaRPr sz="1400">
              <a:solidFill>
                <a:srgbClr val="233136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136"/>
              </a:buClr>
              <a:buSzPts val="1400"/>
              <a:buChar char="-"/>
            </a:pPr>
            <a:r>
              <a:rPr lang="en" sz="1400">
                <a:solidFill>
                  <a:srgbClr val="233136"/>
                </a:solidFill>
              </a:rPr>
              <a:t>lack of efficacy (non-selective inhibitors may engage multiple kinases reducing therapeutic precision)</a:t>
            </a:r>
            <a:endParaRPr sz="1400">
              <a:solidFill>
                <a:srgbClr val="233136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136"/>
              </a:buClr>
              <a:buSzPts val="1400"/>
              <a:buChar char="-"/>
            </a:pPr>
            <a:r>
              <a:rPr lang="en" sz="1400">
                <a:solidFill>
                  <a:srgbClr val="233136"/>
                </a:solidFill>
              </a:rPr>
              <a:t>drug resistance (off-target interactions can activate compensatory signaling pathways).</a:t>
            </a:r>
            <a:endParaRPr sz="14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Selectivity scores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rgbClr val="233136"/>
                </a:solidFill>
              </a:rPr>
              <a:t>quantify how specifically inhibitors target kinases</a:t>
            </a:r>
            <a:endParaRPr sz="1600">
              <a:solidFill>
                <a:srgbClr val="233136"/>
              </a:solidFill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988" y="1582225"/>
            <a:ext cx="4588825" cy="3135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6"/>
          <p:cNvSpPr txBox="1"/>
          <p:nvPr/>
        </p:nvSpPr>
        <p:spPr>
          <a:xfrm>
            <a:off x="5251563" y="1148275"/>
            <a:ext cx="3299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Kinase Families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baseline="-25000" lang="en"/>
              <a:t>d</a:t>
            </a:r>
            <a:r>
              <a:rPr lang="en"/>
              <a:t> and Selectivity Score</a:t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1378650"/>
            <a:ext cx="7030500" cy="31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K</a:t>
            </a:r>
            <a:r>
              <a:rPr b="1" baseline="-25000" lang="en" sz="1600">
                <a:solidFill>
                  <a:schemeClr val="dk1"/>
                </a:solidFill>
              </a:rPr>
              <a:t>d</a:t>
            </a:r>
            <a:r>
              <a:rPr lang="en" sz="1600">
                <a:solidFill>
                  <a:srgbClr val="233136"/>
                </a:solidFill>
              </a:rPr>
              <a:t>: Dissociation constant that measure inhibitor-kinase interactions</a:t>
            </a:r>
            <a:endParaRPr sz="1600">
              <a:solidFill>
                <a:srgbClr val="23313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136"/>
                </a:solidFill>
              </a:rPr>
              <a:t>	K</a:t>
            </a:r>
            <a:r>
              <a:rPr baseline="-25000" lang="en" sz="1600">
                <a:solidFill>
                  <a:srgbClr val="233136"/>
                </a:solidFill>
              </a:rPr>
              <a:t>d</a:t>
            </a:r>
            <a:r>
              <a:rPr lang="en" sz="1600">
                <a:solidFill>
                  <a:srgbClr val="233136"/>
                </a:solidFill>
              </a:rPr>
              <a:t>   →	affinity</a:t>
            </a:r>
            <a:endParaRPr sz="1600">
              <a:solidFill>
                <a:srgbClr val="233136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136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Selectivity</a:t>
            </a:r>
            <a:r>
              <a:rPr b="1" lang="en" sz="1600">
                <a:solidFill>
                  <a:schemeClr val="dk1"/>
                </a:solidFill>
              </a:rPr>
              <a:t> Score</a:t>
            </a:r>
            <a:r>
              <a:rPr lang="en" sz="1600">
                <a:solidFill>
                  <a:srgbClr val="233136"/>
                </a:solidFill>
              </a:rPr>
              <a:t>: </a:t>
            </a:r>
            <a:endParaRPr sz="1600">
              <a:solidFill>
                <a:srgbClr val="233136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136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136"/>
                </a:solidFill>
              </a:rPr>
              <a:t>Higher n = S closer to 1 = lower selectivity</a:t>
            </a:r>
            <a:r>
              <a:rPr lang="en" sz="1600">
                <a:solidFill>
                  <a:srgbClr val="233136"/>
                </a:solidFill>
              </a:rPr>
              <a:t> because the inhibitor can bind to many kinases</a:t>
            </a:r>
            <a:endParaRPr sz="1600">
              <a:solidFill>
                <a:srgbClr val="233136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136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136"/>
                </a:solidFill>
              </a:rPr>
              <a:t>Lower n = S closer to 0 = higher selectivity</a:t>
            </a:r>
            <a:r>
              <a:rPr lang="en" sz="1600">
                <a:solidFill>
                  <a:srgbClr val="233136"/>
                </a:solidFill>
              </a:rPr>
              <a:t> because the inhibitor can bind to only few kinases (very specific, highly selective).</a:t>
            </a:r>
            <a:endParaRPr sz="1200"/>
          </a:p>
        </p:txBody>
      </p:sp>
      <p:sp>
        <p:nvSpPr>
          <p:cNvPr id="306" name="Google Shape;306;p17"/>
          <p:cNvSpPr/>
          <p:nvPr/>
        </p:nvSpPr>
        <p:spPr>
          <a:xfrm>
            <a:off x="1646400" y="1742675"/>
            <a:ext cx="187800" cy="2466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7"/>
          <p:cNvSpPr/>
          <p:nvPr/>
        </p:nvSpPr>
        <p:spPr>
          <a:xfrm rot="10800000">
            <a:off x="2509125" y="1742675"/>
            <a:ext cx="187800" cy="2466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625" y="2179125"/>
            <a:ext cx="40195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Goal</a:t>
            </a:r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1303800" y="1531300"/>
            <a:ext cx="7030500" cy="30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33136"/>
              </a:buClr>
              <a:buSzPts val="1800"/>
              <a:buChar char="-"/>
            </a:pPr>
            <a:r>
              <a:rPr lang="en" sz="1800">
                <a:solidFill>
                  <a:srgbClr val="233136"/>
                </a:solidFill>
              </a:rPr>
              <a:t>The ML model predicts kinase </a:t>
            </a:r>
            <a:r>
              <a:rPr lang="en" sz="1800">
                <a:solidFill>
                  <a:srgbClr val="233136"/>
                </a:solidFill>
              </a:rPr>
              <a:t>selectivity</a:t>
            </a:r>
            <a:r>
              <a:rPr lang="en" sz="1800">
                <a:solidFill>
                  <a:srgbClr val="233136"/>
                </a:solidFill>
              </a:rPr>
              <a:t> profile of inhibitors.</a:t>
            </a:r>
            <a:endParaRPr sz="1800">
              <a:solidFill>
                <a:srgbClr val="23313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33136"/>
              </a:buClr>
              <a:buSzPts val="1800"/>
              <a:buChar char="-"/>
            </a:pPr>
            <a:r>
              <a:rPr b="1" lang="en" sz="1800">
                <a:solidFill>
                  <a:srgbClr val="233136"/>
                </a:solidFill>
              </a:rPr>
              <a:t>The goal is to rank kinases based on their likelihood of being inhibited by a given compound. </a:t>
            </a:r>
            <a:endParaRPr b="1" sz="1800">
              <a:solidFill>
                <a:srgbClr val="23313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33136"/>
              </a:buClr>
              <a:buSzPts val="1800"/>
              <a:buChar char="-"/>
            </a:pPr>
            <a:r>
              <a:rPr lang="en" sz="1800">
                <a:solidFill>
                  <a:srgbClr val="233136"/>
                </a:solidFill>
              </a:rPr>
              <a:t>We use regression to predict the exact equilibrium dissociation constant (K</a:t>
            </a:r>
            <a:r>
              <a:rPr baseline="-25000" lang="en" sz="1800">
                <a:solidFill>
                  <a:srgbClr val="233136"/>
                </a:solidFill>
              </a:rPr>
              <a:t>d</a:t>
            </a:r>
            <a:r>
              <a:rPr lang="en" sz="1800">
                <a:solidFill>
                  <a:srgbClr val="233136"/>
                </a:solidFill>
              </a:rPr>
              <a:t>). Then, we calculate the selectivity scores (S) using their earlier predictions and the given formula. </a:t>
            </a:r>
            <a:endParaRPr sz="1800">
              <a:solidFill>
                <a:srgbClr val="2331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233136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694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533775" y="1693625"/>
            <a:ext cx="7800600" cy="28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4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This codebase implements a comprehensive machine learning pipeline for predicting kinase inhibitor binding affinities and selectivity profiles. The system utilizes deep learning with protein and chemical structure embeddings to tackle three key tasks:</a:t>
            </a:r>
            <a:endParaRPr sz="1554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4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519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ct val="100000"/>
              <a:buFont typeface="Arial"/>
              <a:buAutoNum type="arabicPeriod"/>
            </a:pPr>
            <a:r>
              <a:rPr lang="en" sz="1554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Regression: Predict exact Kd values for kinase-inhibitor pairs</a:t>
            </a:r>
            <a:endParaRPr sz="1554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4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519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ct val="100000"/>
              <a:buFont typeface="Arial"/>
              <a:buAutoNum type="arabicPeriod"/>
            </a:pPr>
            <a:r>
              <a:rPr lang="en" sz="1554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Classification: Predict whether compounds bind kinases below 300nM or 3000nM thresholds</a:t>
            </a:r>
            <a:endParaRPr sz="1554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4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519" lvl="0" marL="457200" rtl="0" algn="l"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ct val="100000"/>
              <a:buFont typeface="Arial"/>
              <a:buAutoNum type="arabicPeriod"/>
            </a:pPr>
            <a:r>
              <a:rPr lang="en" sz="1554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Selectivity Prediction: Estimate compound selectivity across the kinome</a:t>
            </a:r>
            <a:endParaRPr sz="1554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4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4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4">
                <a:solidFill>
                  <a:srgbClr val="1C2024"/>
                </a:solidFill>
                <a:latin typeface="Arial"/>
                <a:ea typeface="Arial"/>
                <a:cs typeface="Arial"/>
                <a:sym typeface="Arial"/>
              </a:rPr>
              <a:t>The implementation employs cross-validation, data caching, and multiple evaluation metrics to ensure robust performance assessment.</a:t>
            </a:r>
            <a:endParaRPr sz="1554">
              <a:solidFill>
                <a:srgbClr val="1C20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472900" y="1635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Pipeline</a:t>
            </a:r>
            <a:endParaRPr/>
          </a:p>
        </p:txBody>
      </p:sp>
      <p:sp>
        <p:nvSpPr>
          <p:cNvPr id="326" name="Google Shape;326;p20"/>
          <p:cNvSpPr txBox="1"/>
          <p:nvPr/>
        </p:nvSpPr>
        <p:spPr>
          <a:xfrm>
            <a:off x="342275" y="3558675"/>
            <a:ext cx="7899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Raw Data → Preprocessing → Feature Extraction → Model Training → Evaluation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/>
        </p:nvSpPr>
        <p:spPr>
          <a:xfrm>
            <a:off x="271275" y="564600"/>
            <a:ext cx="8129700" cy="4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Preprocessing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 processes three primary datasets: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kd_matrix.csv: Contains binding affinity (Kd) values between compounds and kinases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compounds.csv: Contains compound metadata including SMILES structures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kinases.csv: Contains kinase metadata including accession numbers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024"/>
                </a:solidFill>
              </a:rPr>
              <a:t>Key preprocessing steps:</a:t>
            </a:r>
            <a:endParaRPr sz="1200">
              <a:solidFill>
                <a:srgbClr val="1C20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200"/>
              <a:buChar char="●"/>
            </a:pPr>
            <a:r>
              <a:rPr lang="en" sz="1200">
                <a:solidFill>
                  <a:srgbClr val="1C2024"/>
                </a:solidFill>
              </a:rPr>
              <a:t>Log-transformation of Kd values for regression</a:t>
            </a:r>
            <a:endParaRPr sz="1200">
              <a:solidFill>
                <a:srgbClr val="1C20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200"/>
              <a:buChar char="●"/>
            </a:pPr>
            <a:r>
              <a:rPr lang="en" sz="1200">
                <a:solidFill>
                  <a:srgbClr val="1C2024"/>
                </a:solidFill>
              </a:rPr>
              <a:t>Binary classification labels at 300nM and 3000nM thresholds</a:t>
            </a:r>
            <a:endParaRPr sz="1200">
              <a:solidFill>
                <a:srgbClr val="1C20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202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024"/>
              </a:buClr>
              <a:buSzPts val="1200"/>
              <a:buChar char="●"/>
            </a:pPr>
            <a:r>
              <a:rPr lang="en" sz="1200">
                <a:solidFill>
                  <a:srgbClr val="1C2024"/>
                </a:solidFill>
              </a:rPr>
              <a:t>Selectivity score calculation (S_300, S_3000) for each compound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